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58" r:id="rId4"/>
    <p:sldId id="259" r:id="rId5"/>
    <p:sldId id="260" r:id="rId6"/>
    <p:sldId id="261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77" r:id="rId18"/>
    <p:sldId id="276" r:id="rId19"/>
    <p:sldId id="275" r:id="rId20"/>
    <p:sldId id="274" r:id="rId21"/>
    <p:sldId id="278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A213-40B8-4CCE-9978-6B222F994347}" type="datetimeFigureOut">
              <a:rPr lang="id-ID" smtClean="0"/>
              <a:pPr/>
              <a:t>30/09/2022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81CE-59DC-4374-BC1B-D7F17427A2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A213-40B8-4CCE-9978-6B222F994347}" type="datetimeFigureOut">
              <a:rPr lang="id-ID" smtClean="0"/>
              <a:pPr/>
              <a:t>30/09/2022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81CE-59DC-4374-BC1B-D7F17427A2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A213-40B8-4CCE-9978-6B222F994347}" type="datetimeFigureOut">
              <a:rPr lang="id-ID" smtClean="0"/>
              <a:pPr/>
              <a:t>30/09/2022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81CE-59DC-4374-BC1B-D7F17427A2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A213-40B8-4CCE-9978-6B222F994347}" type="datetimeFigureOut">
              <a:rPr lang="id-ID" smtClean="0"/>
              <a:pPr/>
              <a:t>30/09/2022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81CE-59DC-4374-BC1B-D7F17427A2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A213-40B8-4CCE-9978-6B222F994347}" type="datetimeFigureOut">
              <a:rPr lang="id-ID" smtClean="0"/>
              <a:pPr/>
              <a:t>30/09/2022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81CE-59DC-4374-BC1B-D7F17427A2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A213-40B8-4CCE-9978-6B222F994347}" type="datetimeFigureOut">
              <a:rPr lang="id-ID" smtClean="0"/>
              <a:pPr/>
              <a:t>30/09/2022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81CE-59DC-4374-BC1B-D7F17427A2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A213-40B8-4CCE-9978-6B222F994347}" type="datetimeFigureOut">
              <a:rPr lang="id-ID" smtClean="0"/>
              <a:pPr/>
              <a:t>30/09/2022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81CE-59DC-4374-BC1B-D7F17427A2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A213-40B8-4CCE-9978-6B222F994347}" type="datetimeFigureOut">
              <a:rPr lang="id-ID" smtClean="0"/>
              <a:pPr/>
              <a:t>30/09/2022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81CE-59DC-4374-BC1B-D7F17427A2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A213-40B8-4CCE-9978-6B222F994347}" type="datetimeFigureOut">
              <a:rPr lang="id-ID" smtClean="0"/>
              <a:pPr/>
              <a:t>30/09/2022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81CE-59DC-4374-BC1B-D7F17427A2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A213-40B8-4CCE-9978-6B222F994347}" type="datetimeFigureOut">
              <a:rPr lang="id-ID" smtClean="0"/>
              <a:pPr/>
              <a:t>30/09/2022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81CE-59DC-4374-BC1B-D7F17427A2A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A213-40B8-4CCE-9978-6B222F994347}" type="datetimeFigureOut">
              <a:rPr lang="id-ID" smtClean="0"/>
              <a:pPr/>
              <a:t>30/09/2022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8381CE-59DC-4374-BC1B-D7F17427A2A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99A213-40B8-4CCE-9978-6B222F994347}" type="datetimeFigureOut">
              <a:rPr lang="id-ID" smtClean="0"/>
              <a:pPr/>
              <a:t>30/09/2022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8381CE-59DC-4374-BC1B-D7F17427A2AA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kg.go.id/?lang=I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643182"/>
            <a:ext cx="8643998" cy="1828800"/>
          </a:xfrm>
        </p:spPr>
        <p:txBody>
          <a:bodyPr>
            <a:noAutofit/>
          </a:bodyPr>
          <a:lstStyle/>
          <a:p>
            <a:pPr algn="ctr"/>
            <a:r>
              <a:rPr lang="id-ID" sz="6600" dirty="0">
                <a:solidFill>
                  <a:srgbClr val="FFC000"/>
                </a:solidFill>
              </a:rPr>
              <a:t>Antisipasi </a:t>
            </a:r>
            <a:r>
              <a:rPr lang="id-ID" sz="6000" dirty="0">
                <a:solidFill>
                  <a:srgbClr val="FFC000"/>
                </a:solidFill>
              </a:rPr>
              <a:t>Gempabumi</a:t>
            </a:r>
            <a:r>
              <a:rPr lang="id-ID" sz="6600" dirty="0">
                <a:solidFill>
                  <a:srgbClr val="FFC000"/>
                </a:solidFill>
              </a:rPr>
              <a:t/>
            </a:r>
            <a:br>
              <a:rPr lang="id-ID" sz="6600" dirty="0">
                <a:solidFill>
                  <a:srgbClr val="FFC000"/>
                </a:solidFill>
              </a:rPr>
            </a:br>
            <a:endParaRPr lang="id-ID" sz="66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00504"/>
            <a:ext cx="7854696" cy="9806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id-ID" dirty="0"/>
              <a:t>Badan Penanggulangan Bencana Daerah </a:t>
            </a:r>
          </a:p>
          <a:p>
            <a:pPr algn="ctr"/>
            <a:r>
              <a:rPr lang="id-ID" dirty="0"/>
              <a:t>Kabupaten Boyolali</a:t>
            </a:r>
            <a:endParaRPr lang="en-US" dirty="0"/>
          </a:p>
          <a:p>
            <a:pPr algn="ctr"/>
            <a:r>
              <a:rPr lang="id-ID" dirty="0"/>
              <a:t> Tahun 2022</a:t>
            </a:r>
          </a:p>
        </p:txBody>
      </p:sp>
      <p:pic>
        <p:nvPicPr>
          <p:cNvPr id="6" name="Picture 2" descr="D:\00. WORK - 2019\12. BOYOLALI - PENYUSUNAN RENKON MERAPI - GRHASINDO\logo bpbd  boyolal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14290"/>
            <a:ext cx="2071702" cy="20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428992" y="428604"/>
            <a:ext cx="5286412" cy="5572164"/>
          </a:xfrm>
        </p:spPr>
        <p:txBody>
          <a:bodyPr>
            <a:normAutofit/>
          </a:bodyPr>
          <a:lstStyle/>
          <a:p>
            <a:r>
              <a:rPr lang="id-ID" dirty="0"/>
              <a:t>B. Jika berada di luar bangunan atau area terbuka</a:t>
            </a: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Menghindari dari bangunan yang ada di sekitar Anda seperti gedung, tiang listrik, pohon, dll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Perhatikan tempat Anda berpijak, hindari apabila terjadi rekahan tanah</a:t>
            </a:r>
          </a:p>
          <a:p>
            <a:endParaRPr lang="id-ID" dirty="0"/>
          </a:p>
        </p:txBody>
      </p:sp>
      <p:pic>
        <p:nvPicPr>
          <p:cNvPr id="3" name="Picture 2" descr="Generic placeholder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28670"/>
            <a:ext cx="39290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714744" y="571480"/>
            <a:ext cx="4929222" cy="5572164"/>
          </a:xfrm>
        </p:spPr>
        <p:txBody>
          <a:bodyPr>
            <a:normAutofit/>
          </a:bodyPr>
          <a:lstStyle/>
          <a:p>
            <a:r>
              <a:rPr lang="id-ID" dirty="0"/>
              <a:t>C. Jika Anda sedang mengendarai mobil</a:t>
            </a:r>
            <a:endParaRPr lang="en-US" dirty="0"/>
          </a:p>
          <a:p>
            <a:endParaRPr lang="id-ID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Keluar, turun dan menjauh dari mobil hindari jika terjadi pergeseran atau kebakaran;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Lakukan point B.</a:t>
            </a:r>
          </a:p>
          <a:p>
            <a:endParaRPr lang="id-ID" dirty="0"/>
          </a:p>
        </p:txBody>
      </p:sp>
      <p:pic>
        <p:nvPicPr>
          <p:cNvPr id="3" name="Picture 2" descr="Generic placeholder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14488"/>
            <a:ext cx="3786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86446" y="6357958"/>
            <a:ext cx="300039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solidFill>
                  <a:srgbClr val="FFFF00"/>
                </a:solidFill>
              </a:rPr>
              <a:t>S</a:t>
            </a:r>
            <a:r>
              <a:rPr lang="id-ID" sz="800" b="1" dirty="0">
                <a:solidFill>
                  <a:srgbClr val="FFFF00"/>
                </a:solidFill>
              </a:rPr>
              <a:t>umber : Badan Meteorologi, Klimatologi Dan Geofisika</a:t>
            </a:r>
            <a:endParaRPr lang="id-ID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786182" y="785794"/>
            <a:ext cx="4857784" cy="4195342"/>
          </a:xfrm>
        </p:spPr>
        <p:txBody>
          <a:bodyPr>
            <a:normAutofit/>
          </a:bodyPr>
          <a:lstStyle/>
          <a:p>
            <a:r>
              <a:rPr lang="id-ID" dirty="0"/>
              <a:t>D. Jika Anda tinggal atau berada di pantai</a:t>
            </a:r>
            <a:endParaRPr lang="en-US" dirty="0"/>
          </a:p>
          <a:p>
            <a:endParaRPr lang="id-ID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d-ID" dirty="0"/>
              <a:t>Jauhi pantai untuk menghindari bahaya tsunami.</a:t>
            </a:r>
          </a:p>
          <a:p>
            <a:endParaRPr lang="id-ID" dirty="0"/>
          </a:p>
        </p:txBody>
      </p:sp>
      <p:pic>
        <p:nvPicPr>
          <p:cNvPr id="3" name="Picture 2" descr="Generic placeholder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34290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86446" y="6357958"/>
            <a:ext cx="300039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solidFill>
                  <a:srgbClr val="FFFF00"/>
                </a:solidFill>
              </a:rPr>
              <a:t>S</a:t>
            </a:r>
            <a:r>
              <a:rPr lang="id-ID" sz="800" b="1" dirty="0">
                <a:solidFill>
                  <a:srgbClr val="FFFF00"/>
                </a:solidFill>
              </a:rPr>
              <a:t>umber : Badan Meteorologi, Klimatologi Dan Geofisika</a:t>
            </a:r>
            <a:endParaRPr lang="id-ID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eric placeholder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64389"/>
            <a:ext cx="37862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00430" y="642918"/>
            <a:ext cx="5214974" cy="4338218"/>
          </a:xfrm>
        </p:spPr>
        <p:txBody>
          <a:bodyPr>
            <a:normAutofit/>
          </a:bodyPr>
          <a:lstStyle/>
          <a:p>
            <a:r>
              <a:rPr lang="id-ID" dirty="0"/>
              <a:t>E. Jika Anda tinggal di daerah pegunungan</a:t>
            </a:r>
            <a:endParaRPr lang="en-US" dirty="0"/>
          </a:p>
          <a:p>
            <a:endParaRPr lang="id-ID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d-ID" dirty="0"/>
              <a:t>Apabila terjadi gempabumi hindari daerah yang mungkin terjadi longsoran.</a:t>
            </a:r>
          </a:p>
          <a:p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5786446" y="6357958"/>
            <a:ext cx="300039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solidFill>
                  <a:srgbClr val="FFFF00"/>
                </a:solidFill>
              </a:rPr>
              <a:t>S</a:t>
            </a:r>
            <a:r>
              <a:rPr lang="id-ID" sz="800" b="1" dirty="0">
                <a:solidFill>
                  <a:srgbClr val="FFFF00"/>
                </a:solidFill>
              </a:rPr>
              <a:t>umber : Badan Meteorologi, Klimatologi Dan Geofisika</a:t>
            </a:r>
            <a:endParaRPr lang="id-ID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placeholder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5" y="1285860"/>
            <a:ext cx="3786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714744" y="1357298"/>
            <a:ext cx="5000660" cy="44291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d-ID" dirty="0"/>
              <a:t>A. Jika Anda berada di dalam bangunan</a:t>
            </a:r>
            <a:endParaRPr lang="id-ID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Keluar dari bangunan tersebut dengan tertib;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Jangan menggunakan tangga berjalan atau lift, gunakan tangga biasa;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Periksa apa ada yang terluka, lakukan P3K;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Telepon atau mintalah pertolongan apabila terjadi luka parah pada Anda atau sekitar Anda.</a:t>
            </a:r>
          </a:p>
          <a:p>
            <a:endParaRPr lang="id-ID" dirty="0"/>
          </a:p>
        </p:txBody>
      </p:sp>
      <p:sp>
        <p:nvSpPr>
          <p:cNvPr id="3" name="Title 4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143932" cy="1828800"/>
          </a:xfrm>
        </p:spPr>
        <p:txBody>
          <a:bodyPr>
            <a:normAutofit/>
          </a:bodyPr>
          <a:lstStyle/>
          <a:p>
            <a:r>
              <a:rPr lang="id-ID" dirty="0">
                <a:solidFill>
                  <a:srgbClr val="FFC000"/>
                </a:solidFill>
              </a:rPr>
              <a:t>SetelahTerjadi Gempabumi</a:t>
            </a:r>
            <a:br>
              <a:rPr lang="id-ID" dirty="0">
                <a:solidFill>
                  <a:srgbClr val="FFC000"/>
                </a:solidFill>
              </a:rPr>
            </a:br>
            <a:endParaRPr lang="id-ID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6357958"/>
            <a:ext cx="300039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solidFill>
                  <a:srgbClr val="FFFF00"/>
                </a:solidFill>
              </a:rPr>
              <a:t>S</a:t>
            </a:r>
            <a:r>
              <a:rPr lang="id-ID" sz="800" b="1" dirty="0">
                <a:solidFill>
                  <a:srgbClr val="FFFF00"/>
                </a:solidFill>
              </a:rPr>
              <a:t>umber : Badan Meteorologi, Klimatologi Dan Geofisika</a:t>
            </a:r>
            <a:endParaRPr lang="id-ID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786182" y="500042"/>
            <a:ext cx="4929222" cy="5786478"/>
          </a:xfrm>
        </p:spPr>
        <p:txBody>
          <a:bodyPr>
            <a:normAutofit/>
          </a:bodyPr>
          <a:lstStyle/>
          <a:p>
            <a:pPr algn="l"/>
            <a:r>
              <a:rPr lang="id-ID" dirty="0"/>
              <a:t>B. Periksa lingkungan sekitar Anda</a:t>
            </a:r>
            <a:endParaRPr lang="id-ID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Periksa apabila terjadi kebakaran.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Periksa apabila terjadi kebocoran gas.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Periksa apabila terjadi hubungan arus pendek listrik.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Periksa aliran dan pipa air.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Periksa apabila ada hal-hal yang membahayakan (mematikan listrik, tidak menyalakan api dll)</a:t>
            </a:r>
          </a:p>
          <a:p>
            <a:endParaRPr lang="id-ID" dirty="0"/>
          </a:p>
        </p:txBody>
      </p:sp>
      <p:pic>
        <p:nvPicPr>
          <p:cNvPr id="3" name="Picture 2" descr="Generic placeholder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35719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86446" y="6357958"/>
            <a:ext cx="300039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solidFill>
                  <a:srgbClr val="FFFF00"/>
                </a:solidFill>
              </a:rPr>
              <a:t>S</a:t>
            </a:r>
            <a:r>
              <a:rPr lang="id-ID" sz="800" b="1" dirty="0">
                <a:solidFill>
                  <a:srgbClr val="FFFF00"/>
                </a:solidFill>
              </a:rPr>
              <a:t>umber : Badan Meteorologi, Klimatologi Dan Geofisika</a:t>
            </a:r>
            <a:endParaRPr lang="id-ID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286248" y="714356"/>
            <a:ext cx="4429156" cy="5000660"/>
          </a:xfrm>
        </p:spPr>
        <p:txBody>
          <a:bodyPr/>
          <a:lstStyle/>
          <a:p>
            <a:r>
              <a:rPr lang="id-ID" dirty="0"/>
              <a:t>C. Jangan mamasuki bangunan yang sudah terkena gempa</a:t>
            </a:r>
            <a:endParaRPr lang="id-ID" b="1" dirty="0"/>
          </a:p>
          <a:p>
            <a:r>
              <a:rPr lang="id-ID" dirty="0"/>
              <a:t>Karena kemungkinan masih terdapat reruntuhan.</a:t>
            </a:r>
          </a:p>
          <a:p>
            <a:endParaRPr lang="id-ID" dirty="0"/>
          </a:p>
        </p:txBody>
      </p:sp>
      <p:pic>
        <p:nvPicPr>
          <p:cNvPr id="3" name="Picture 2" descr="Generic placeholder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86446" y="6357958"/>
            <a:ext cx="300039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solidFill>
                  <a:srgbClr val="FFFF00"/>
                </a:solidFill>
              </a:rPr>
              <a:t>S</a:t>
            </a:r>
            <a:r>
              <a:rPr lang="id-ID" sz="800" b="1" dirty="0">
                <a:solidFill>
                  <a:srgbClr val="FFFF00"/>
                </a:solidFill>
              </a:rPr>
              <a:t>umber : Badan Meteorologi, Klimatologi Dan Geofisika</a:t>
            </a:r>
            <a:endParaRPr lang="id-ID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143372" y="428604"/>
            <a:ext cx="4572032" cy="4552532"/>
          </a:xfrm>
        </p:spPr>
        <p:txBody>
          <a:bodyPr/>
          <a:lstStyle/>
          <a:p>
            <a:r>
              <a:rPr lang="id-ID" dirty="0"/>
              <a:t>D. Jangan berjalan di daerah sekitar gempa</a:t>
            </a:r>
            <a:endParaRPr lang="id-ID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dirty="0"/>
              <a:t>Kemungkinan terjadi bahaya susulan masih ada.</a:t>
            </a:r>
          </a:p>
          <a:p>
            <a:endParaRPr lang="id-ID" dirty="0"/>
          </a:p>
        </p:txBody>
      </p:sp>
      <p:pic>
        <p:nvPicPr>
          <p:cNvPr id="3" name="Picture 2" descr="Generic placeholder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39290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86446" y="6357958"/>
            <a:ext cx="300039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solidFill>
                  <a:srgbClr val="FFFF00"/>
                </a:solidFill>
              </a:rPr>
              <a:t>S</a:t>
            </a:r>
            <a:r>
              <a:rPr lang="id-ID" sz="800" b="1" dirty="0">
                <a:solidFill>
                  <a:srgbClr val="FFFF00"/>
                </a:solidFill>
              </a:rPr>
              <a:t>umber : Badan Meteorologi, Klimatologi Dan Geofisika</a:t>
            </a:r>
            <a:endParaRPr lang="id-ID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43306" y="571480"/>
            <a:ext cx="5143536" cy="5072098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E. Mendengarkan informasi.</a:t>
            </a:r>
            <a:endParaRPr lang="en-US" dirty="0"/>
          </a:p>
          <a:p>
            <a:pPr algn="ctr"/>
            <a:endParaRPr lang="id-ID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Dengarkan informasi mengenai gempabumi dari radio (apabila terjadi gempa susulan).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Jangan mudah terpancing oleh isu atau berita yang tidak jelas sumbernya.</a:t>
            </a:r>
          </a:p>
          <a:p>
            <a:endParaRPr lang="id-ID" dirty="0"/>
          </a:p>
        </p:txBody>
      </p:sp>
      <p:pic>
        <p:nvPicPr>
          <p:cNvPr id="3" name="Picture 2" descr="Generic placeholder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43050"/>
            <a:ext cx="414340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86446" y="6357958"/>
            <a:ext cx="300039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solidFill>
                  <a:srgbClr val="FFFF00"/>
                </a:solidFill>
              </a:rPr>
              <a:t>S</a:t>
            </a:r>
            <a:r>
              <a:rPr lang="id-ID" sz="800" b="1" dirty="0">
                <a:solidFill>
                  <a:srgbClr val="FFFF00"/>
                </a:solidFill>
              </a:rPr>
              <a:t>umber : Badan Meteorologi, Klimatologi Dan Geofisika</a:t>
            </a:r>
            <a:endParaRPr lang="id-ID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000496" y="642918"/>
            <a:ext cx="4387600" cy="4714908"/>
          </a:xfrm>
        </p:spPr>
        <p:txBody>
          <a:bodyPr/>
          <a:lstStyle/>
          <a:p>
            <a:r>
              <a:rPr lang="id-ID" dirty="0"/>
              <a:t>F. Mengisi angket yang diberikan oleh instansi terkait untuk mengetahui seberapa besar kerusakan yang terjadi</a:t>
            </a:r>
            <a:endParaRPr lang="id-ID" b="1" dirty="0"/>
          </a:p>
          <a:p>
            <a:endParaRPr lang="id-ID" dirty="0"/>
          </a:p>
        </p:txBody>
      </p:sp>
      <p:pic>
        <p:nvPicPr>
          <p:cNvPr id="3" name="Picture 2" descr="Generic placeholder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34" y="1663000"/>
            <a:ext cx="421484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86446" y="6357958"/>
            <a:ext cx="300039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solidFill>
                  <a:srgbClr val="FFFF00"/>
                </a:solidFill>
              </a:rPr>
              <a:t>S</a:t>
            </a:r>
            <a:r>
              <a:rPr lang="id-ID" sz="800" b="1" dirty="0">
                <a:solidFill>
                  <a:srgbClr val="FFFF00"/>
                </a:solidFill>
              </a:rPr>
              <a:t>umber : Badan Meteorologi, Klimatologi Dan Geofisika</a:t>
            </a:r>
            <a:endParaRPr lang="id-ID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851648" cy="1828800"/>
          </a:xfrm>
        </p:spPr>
        <p:txBody>
          <a:bodyPr>
            <a:normAutofit/>
          </a:bodyPr>
          <a:lstStyle/>
          <a:p>
            <a:r>
              <a:rPr lang="en-AU" sz="4800" dirty="0" err="1" smtClean="0">
                <a:solidFill>
                  <a:srgbClr val="FFC000"/>
                </a:solidFill>
              </a:rPr>
              <a:t>Penyebab</a:t>
            </a:r>
            <a:r>
              <a:rPr lang="en-AU" sz="4800" dirty="0" smtClean="0">
                <a:solidFill>
                  <a:srgbClr val="FFC000"/>
                </a:solidFill>
              </a:rPr>
              <a:t> </a:t>
            </a:r>
            <a:r>
              <a:rPr lang="id-ID" sz="4800" dirty="0" smtClean="0">
                <a:solidFill>
                  <a:srgbClr val="FFC000"/>
                </a:solidFill>
              </a:rPr>
              <a:t> </a:t>
            </a:r>
            <a:r>
              <a:rPr lang="id-ID" sz="4800" dirty="0">
                <a:solidFill>
                  <a:srgbClr val="FFC000"/>
                </a:solidFill>
              </a:rPr>
              <a:t>Terjadi Gempabumi</a:t>
            </a:r>
            <a:br>
              <a:rPr lang="id-ID" sz="4800" dirty="0">
                <a:solidFill>
                  <a:srgbClr val="FFC000"/>
                </a:solidFill>
              </a:rPr>
            </a:br>
            <a:endParaRPr lang="id-ID" sz="4800" dirty="0">
              <a:solidFill>
                <a:srgbClr val="FFC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8162172" cy="421484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AU" dirty="0" err="1" smtClean="0"/>
              <a:t>Pergeseran</a:t>
            </a:r>
            <a:r>
              <a:rPr lang="en-AU" dirty="0" smtClean="0"/>
              <a:t> </a:t>
            </a:r>
            <a:r>
              <a:rPr lang="en-AU" dirty="0" err="1" smtClean="0"/>
              <a:t>Lempeng</a:t>
            </a:r>
            <a:r>
              <a:rPr lang="en-AU" dirty="0" smtClean="0"/>
              <a:t> </a:t>
            </a:r>
            <a:r>
              <a:rPr lang="en-AU" dirty="0" err="1" smtClean="0"/>
              <a:t>Bumi</a:t>
            </a:r>
            <a:endParaRPr lang="en-AU" dirty="0" smtClean="0"/>
          </a:p>
          <a:p>
            <a:pPr algn="l">
              <a:buFont typeface="Arial" pitchFamily="34" charset="0"/>
              <a:buChar char="•"/>
            </a:pPr>
            <a:r>
              <a:rPr lang="en-AU" dirty="0" err="1" smtClean="0"/>
              <a:t>Aktivitas</a:t>
            </a:r>
            <a:r>
              <a:rPr lang="en-AU" dirty="0" smtClean="0"/>
              <a:t> 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en-AU" dirty="0" err="1" smtClean="0"/>
              <a:t>Letusan</a:t>
            </a:r>
            <a:r>
              <a:rPr lang="en-AU" dirty="0" smtClean="0"/>
              <a:t> </a:t>
            </a:r>
            <a:r>
              <a:rPr lang="en-AU" dirty="0" err="1" smtClean="0"/>
              <a:t>Gunung</a:t>
            </a:r>
            <a:r>
              <a:rPr lang="en-AU" dirty="0" smtClean="0"/>
              <a:t> </a:t>
            </a:r>
            <a:r>
              <a:rPr lang="en-AU" dirty="0" err="1" smtClean="0"/>
              <a:t>Berapi</a:t>
            </a:r>
            <a:endParaRPr lang="en-AU" dirty="0" smtClean="0"/>
          </a:p>
          <a:p>
            <a:pPr algn="l">
              <a:buFont typeface="Arial" pitchFamily="34" charset="0"/>
              <a:buChar char="•"/>
            </a:pPr>
            <a:r>
              <a:rPr lang="en-AU" dirty="0" err="1" smtClean="0"/>
              <a:t>Kejadian</a:t>
            </a:r>
            <a:r>
              <a:rPr lang="en-AU" dirty="0" smtClean="0"/>
              <a:t> </a:t>
            </a:r>
            <a:r>
              <a:rPr lang="en-AU" dirty="0" err="1" smtClean="0"/>
              <a:t>Alam</a:t>
            </a:r>
            <a:r>
              <a:rPr lang="en-AU" dirty="0" smtClean="0"/>
              <a:t> (</a:t>
            </a:r>
            <a:r>
              <a:rPr lang="en-AU" dirty="0" err="1" smtClean="0"/>
              <a:t>Seperti</a:t>
            </a:r>
            <a:r>
              <a:rPr lang="en-AU" dirty="0" smtClean="0"/>
              <a:t> Tanah </a:t>
            </a:r>
            <a:r>
              <a:rPr lang="en-AU" dirty="0" err="1" smtClean="0"/>
              <a:t>Longsor</a:t>
            </a:r>
            <a:r>
              <a:rPr lang="en-AU" dirty="0" smtClean="0"/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AU" dirty="0" err="1" smtClean="0"/>
              <a:t>Faktor</a:t>
            </a:r>
            <a:r>
              <a:rPr lang="en-AU" dirty="0" smtClean="0"/>
              <a:t> Non </a:t>
            </a:r>
            <a:r>
              <a:rPr lang="en-AU" dirty="0" err="1" smtClean="0"/>
              <a:t>Alam</a:t>
            </a:r>
            <a:r>
              <a:rPr lang="en-AU" dirty="0" smtClean="0"/>
              <a:t> (</a:t>
            </a:r>
            <a:r>
              <a:rPr lang="en-AU" dirty="0" err="1" smtClean="0"/>
              <a:t>Aktivitas</a:t>
            </a:r>
            <a:r>
              <a:rPr lang="en-AU" dirty="0" smtClean="0"/>
              <a:t> </a:t>
            </a:r>
            <a:r>
              <a:rPr lang="en-AU" dirty="0" err="1" smtClean="0"/>
              <a:t>Manusia</a:t>
            </a:r>
            <a:r>
              <a:rPr lang="en-AU" dirty="0" smtClean="0"/>
              <a:t>)</a:t>
            </a:r>
          </a:p>
          <a:p>
            <a:pPr algn="l">
              <a:buFont typeface="Arial" pitchFamily="34" charset="0"/>
              <a:buChar char="•"/>
            </a:pPr>
            <a:endParaRPr lang="en-AU" dirty="0" smtClean="0"/>
          </a:p>
          <a:p>
            <a:pPr algn="l">
              <a:buFont typeface="Arial" pitchFamily="34" charset="0"/>
              <a:buChar char="•"/>
            </a:pP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6357958"/>
            <a:ext cx="300039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solidFill>
                  <a:srgbClr val="FFFF00"/>
                </a:solidFill>
              </a:rPr>
              <a:t>S</a:t>
            </a:r>
            <a:r>
              <a:rPr lang="id-ID" sz="800" b="1" dirty="0">
                <a:solidFill>
                  <a:srgbClr val="FFFF00"/>
                </a:solidFill>
              </a:rPr>
              <a:t>umber : Badan Meteorologi, Klimatologi Dan Geofisika</a:t>
            </a:r>
            <a:endParaRPr lang="id-ID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14678" y="428604"/>
            <a:ext cx="5500726" cy="5143536"/>
          </a:xfrm>
        </p:spPr>
        <p:txBody>
          <a:bodyPr/>
          <a:lstStyle/>
          <a:p>
            <a:r>
              <a:rPr lang="id-ID" dirty="0"/>
              <a:t>G. Jangan panik dan jangan lupa selalu berdo'a kepada Tuhan YME demi keamanan dan keselamatan kita semuanya.</a:t>
            </a:r>
            <a:endParaRPr lang="id-ID" b="1" dirty="0"/>
          </a:p>
          <a:p>
            <a:endParaRPr lang="id-ID" dirty="0"/>
          </a:p>
        </p:txBody>
      </p:sp>
      <p:pic>
        <p:nvPicPr>
          <p:cNvPr id="3" name="Picture 2" descr="Generic placeholder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86446" y="6357958"/>
            <a:ext cx="300039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solidFill>
                  <a:srgbClr val="FFFF00"/>
                </a:solidFill>
              </a:rPr>
              <a:t>S</a:t>
            </a:r>
            <a:r>
              <a:rPr lang="id-ID" sz="800" b="1" dirty="0">
                <a:solidFill>
                  <a:srgbClr val="FFFF00"/>
                </a:solidFill>
              </a:rPr>
              <a:t>umber : Badan Meteorologi, Klimatologi Dan Geofisika</a:t>
            </a:r>
            <a:endParaRPr lang="id-ID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urnuw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942" y="1000107"/>
            <a:ext cx="5572164" cy="4819169"/>
          </a:xfrm>
          <a:prstGeom prst="rect">
            <a:avLst/>
          </a:prstGeom>
          <a:effectLst>
            <a:outerShdw blurRad="431800" dist="292100" dir="120000" algn="ctr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0034" y="2942144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id-ID" i="1" dirty="0">
                <a:solidFill>
                  <a:srgbClr val="FFC000"/>
                </a:solidFill>
              </a:rPr>
              <a:t>Apa Yang Harus Dilakukan SEBELUM, SESAAT, SESUDAH Gempabumi</a:t>
            </a:r>
            <a:br>
              <a:rPr lang="id-ID" i="1" dirty="0">
                <a:solidFill>
                  <a:srgbClr val="FFC000"/>
                </a:solidFill>
              </a:rPr>
            </a:br>
            <a:endParaRPr lang="id-ID" dirty="0">
              <a:solidFill>
                <a:srgbClr val="FFC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rgbClr val="FFC000"/>
                </a:solidFill>
              </a:rPr>
              <a:t>Sebelum Terjadi Gempabumi</a:t>
            </a:r>
            <a:br>
              <a:rPr lang="id-ID" dirty="0">
                <a:solidFill>
                  <a:srgbClr val="FFC000"/>
                </a:solidFill>
              </a:rPr>
            </a:br>
            <a:endParaRPr lang="id-ID" dirty="0">
              <a:solidFill>
                <a:srgbClr val="FFC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00364" y="1571612"/>
            <a:ext cx="5857916" cy="421484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d-ID" sz="3200" b="1" dirty="0"/>
              <a:t>A. Kunci Utama adalah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b="1" dirty="0"/>
              <a:t>Mengenali apa yang disebut gempabumi;</a:t>
            </a: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b="1" dirty="0"/>
              <a:t>Pastikan bahwa struktur dan letak rumah Anda dapat terhindar dari bahaya yang disebabkan oleh gempabumi (longsor, </a:t>
            </a:r>
            <a:r>
              <a:rPr lang="id-ID" b="1" i="1" dirty="0"/>
              <a:t>liquefaction</a:t>
            </a:r>
            <a:r>
              <a:rPr lang="id-ID" b="1" dirty="0"/>
              <a:t> dll);</a:t>
            </a: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b="1" dirty="0"/>
              <a:t>Mengevaluasi dan merenovasi ulang struktur bangunan Anda agar terhindar dari bahaya gempabumi.</a:t>
            </a:r>
          </a:p>
          <a:p>
            <a:pPr algn="l"/>
            <a:endParaRPr lang="id-ID" dirty="0"/>
          </a:p>
        </p:txBody>
      </p:sp>
      <p:pic>
        <p:nvPicPr>
          <p:cNvPr id="8" name="Picture 7" descr="Generic placeholder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257176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86446" y="6357958"/>
            <a:ext cx="300039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solidFill>
                  <a:srgbClr val="FFFF00"/>
                </a:solidFill>
              </a:rPr>
              <a:t>S</a:t>
            </a:r>
            <a:r>
              <a:rPr lang="id-ID" sz="800" b="1" dirty="0">
                <a:solidFill>
                  <a:srgbClr val="FFFF00"/>
                </a:solidFill>
              </a:rPr>
              <a:t>umber : Badan Meteorologi, Klimatologi Dan Geofisika</a:t>
            </a:r>
            <a:endParaRPr lang="id-ID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357554" y="857232"/>
            <a:ext cx="5640118" cy="5143536"/>
          </a:xfrm>
        </p:spPr>
        <p:txBody>
          <a:bodyPr>
            <a:normAutofit fontScale="92500"/>
          </a:bodyPr>
          <a:lstStyle/>
          <a:p>
            <a:pPr algn="l"/>
            <a:r>
              <a:rPr lang="id-ID" sz="3600" dirty="0"/>
              <a:t>B. Kenali Lingkungan Tempat Anda Bekerja</a:t>
            </a:r>
            <a:endParaRPr lang="id-ID" sz="36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Perhatikan letak pintu, lift serta tangga darurat, apabila terjadi gempabumi, sudah mengetahui tempat paling aman untuk berlindung;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Belajar melakukan P3K;</a:t>
            </a:r>
            <a:br>
              <a:rPr lang="id-ID" dirty="0"/>
            </a:br>
            <a:r>
              <a:rPr lang="id-ID" dirty="0"/>
              <a:t>Belajar menggunakan alat pemadam kebakaran;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Catat nomor telepon penting yang dapat dihubungi pada saat terjadi gempabumi.</a:t>
            </a:r>
          </a:p>
          <a:p>
            <a:endParaRPr lang="id-ID" dirty="0"/>
          </a:p>
        </p:txBody>
      </p:sp>
      <p:pic>
        <p:nvPicPr>
          <p:cNvPr id="9" name="Picture 8" descr="Generic placeholder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300039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86446" y="6357958"/>
            <a:ext cx="300039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solidFill>
                  <a:srgbClr val="FFFF00"/>
                </a:solidFill>
              </a:rPr>
              <a:t>S</a:t>
            </a:r>
            <a:r>
              <a:rPr lang="id-ID" sz="800" b="1" dirty="0">
                <a:solidFill>
                  <a:srgbClr val="FFFF00"/>
                </a:solidFill>
              </a:rPr>
              <a:t>umber : Badan Meteorologi, Klimatologi Dan Geofisika</a:t>
            </a:r>
            <a:endParaRPr lang="id-ID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57620" y="500042"/>
            <a:ext cx="4857784" cy="55721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d-ID" sz="3600" dirty="0"/>
              <a:t>C. Persiapan Rutin pada tempat Anda bekerja dan tinggal</a:t>
            </a:r>
            <a:endParaRPr lang="id-ID" sz="36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Perabotan (lemari, cabinet, dll) diatur menempel pada dinding (dipaku, diikat, dll) untuk menghindari jatuh, roboh, bergeser pada saat terjadi gempabumi.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Simpan bahan yang mudah terbakar pada tempat yang tidak mudah pecah agar terhindar dari kebakaran.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Selalu mematikan air, gas dan listrik apabila tidak sedang digunakan.</a:t>
            </a:r>
          </a:p>
          <a:p>
            <a:endParaRPr lang="id-ID" dirty="0"/>
          </a:p>
        </p:txBody>
      </p:sp>
      <p:pic>
        <p:nvPicPr>
          <p:cNvPr id="3" name="Picture 2" descr="Generic placeholder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32861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86446" y="6357958"/>
            <a:ext cx="300039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solidFill>
                  <a:srgbClr val="FFFF00"/>
                </a:solidFill>
              </a:rPr>
              <a:t>S</a:t>
            </a:r>
            <a:r>
              <a:rPr lang="id-ID" sz="800" b="1" dirty="0">
                <a:solidFill>
                  <a:srgbClr val="FFFF00"/>
                </a:solidFill>
              </a:rPr>
              <a:t>umber : Badan Meteorologi, Klimatologi Dan Geofisika</a:t>
            </a:r>
            <a:endParaRPr lang="id-ID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00430" y="428604"/>
            <a:ext cx="5214974" cy="6072230"/>
          </a:xfrm>
        </p:spPr>
        <p:txBody>
          <a:bodyPr>
            <a:normAutofit/>
          </a:bodyPr>
          <a:lstStyle/>
          <a:p>
            <a:pPr algn="l"/>
            <a:r>
              <a:rPr lang="id-ID" dirty="0"/>
              <a:t>D. Penyebab celaka yang paling banyak pada saat gempabumi adalah akibat kejatuhan material</a:t>
            </a:r>
            <a:endParaRPr lang="id-ID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Atur benda yang berat sedapat mungkin berada pada bagian bawah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Cek kestabilan benda yang tergantung yang dapat jatuh pada saat gempabumi terjadi (misalnya lampu dll).</a:t>
            </a:r>
          </a:p>
          <a:p>
            <a:pPr algn="l"/>
            <a:endParaRPr lang="id-ID" dirty="0"/>
          </a:p>
        </p:txBody>
      </p:sp>
      <p:pic>
        <p:nvPicPr>
          <p:cNvPr id="3" name="Picture 2" descr="Generic placeholder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300039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57818" y="6429396"/>
            <a:ext cx="3571900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cap="all" dirty="0">
                <a:hlinkClick r:id="rId3"/>
              </a:rPr>
              <a:t> </a:t>
            </a:r>
            <a:r>
              <a:rPr lang="id-ID" sz="800" b="1" cap="all" dirty="0">
                <a:hlinkClick r:id="rId3"/>
              </a:rPr>
              <a:t>SUMBER : </a:t>
            </a:r>
            <a:r>
              <a:rPr lang="sv-SE" sz="800" b="1" cap="all" dirty="0">
                <a:hlinkClick r:id="rId3"/>
              </a:rPr>
              <a:t>BADAN METEOROLOGI, KLIMATOLOGI, DAN GEOFISIK</a:t>
            </a:r>
            <a:endParaRPr lang="id-ID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43306" y="571480"/>
            <a:ext cx="5000660" cy="4857784"/>
          </a:xfrm>
        </p:spPr>
        <p:txBody>
          <a:bodyPr>
            <a:normAutofit/>
          </a:bodyPr>
          <a:lstStyle/>
          <a:p>
            <a:r>
              <a:rPr lang="id-ID" dirty="0"/>
              <a:t>E. Alat yang harus ada di setiap tempat</a:t>
            </a:r>
            <a:endParaRPr lang="id-ID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Kotak P3K;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Senter/lampu baterai;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Radio;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Makanan suplemen dan air.</a:t>
            </a:r>
          </a:p>
          <a:p>
            <a:endParaRPr lang="id-ID" dirty="0"/>
          </a:p>
        </p:txBody>
      </p:sp>
      <p:pic>
        <p:nvPicPr>
          <p:cNvPr id="3" name="Picture 2" descr="Generic placeholder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33575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86446" y="6357958"/>
            <a:ext cx="300039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solidFill>
                  <a:srgbClr val="FFFF00"/>
                </a:solidFill>
              </a:rPr>
              <a:t>S</a:t>
            </a:r>
            <a:r>
              <a:rPr lang="id-ID" sz="800" b="1" dirty="0">
                <a:solidFill>
                  <a:srgbClr val="FFFF00"/>
                </a:solidFill>
              </a:rPr>
              <a:t>umber : Badan Meteorologi, Klimatologi Dan Geofisika</a:t>
            </a:r>
            <a:endParaRPr lang="id-ID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39693" y="1413938"/>
            <a:ext cx="4929222" cy="4643470"/>
          </a:xfrm>
        </p:spPr>
        <p:txBody>
          <a:bodyPr>
            <a:normAutofit lnSpcReduction="10000"/>
          </a:bodyPr>
          <a:lstStyle/>
          <a:p>
            <a:pPr algn="ctr"/>
            <a:r>
              <a:rPr lang="id-ID" dirty="0"/>
              <a:t>A. Jika Anda berada di dalam bangunan</a:t>
            </a:r>
            <a:endParaRPr lang="id-ID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Lindungi badan dan kepala Anda dari reruntuhan bangunan dengan bersembunyi di bawah meja dll;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Cari tempat yang paling aman dari reruntuhan dan goncangan;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d-ID" dirty="0"/>
              <a:t>Lari ke luar apabila masih dapat dilakukan</a:t>
            </a:r>
          </a:p>
          <a:p>
            <a:endParaRPr lang="id-ID" dirty="0"/>
          </a:p>
        </p:txBody>
      </p:sp>
      <p:sp>
        <p:nvSpPr>
          <p:cNvPr id="4" name="Title 4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851648" cy="1828800"/>
          </a:xfrm>
        </p:spPr>
        <p:txBody>
          <a:bodyPr>
            <a:normAutofit/>
          </a:bodyPr>
          <a:lstStyle/>
          <a:p>
            <a:r>
              <a:rPr lang="id-ID" dirty="0">
                <a:solidFill>
                  <a:srgbClr val="FFC000"/>
                </a:solidFill>
              </a:rPr>
              <a:t>SesaatTerjadi Gempabumi</a:t>
            </a:r>
            <a:br>
              <a:rPr lang="id-ID" dirty="0">
                <a:solidFill>
                  <a:srgbClr val="FFC000"/>
                </a:solidFill>
              </a:rPr>
            </a:br>
            <a:endParaRPr lang="id-ID" dirty="0">
              <a:solidFill>
                <a:srgbClr val="FFC000"/>
              </a:solidFill>
            </a:endParaRPr>
          </a:p>
        </p:txBody>
      </p:sp>
      <p:pic>
        <p:nvPicPr>
          <p:cNvPr id="7" name="Picture 6" descr="Generic placeholder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42902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86446" y="6357958"/>
            <a:ext cx="300039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solidFill>
                  <a:srgbClr val="FFFF00"/>
                </a:solidFill>
              </a:rPr>
              <a:t>S</a:t>
            </a:r>
            <a:r>
              <a:rPr lang="id-ID" sz="800" b="1" dirty="0">
                <a:solidFill>
                  <a:srgbClr val="FFFF00"/>
                </a:solidFill>
              </a:rPr>
              <a:t>umber : Badan Meteorologi, Klimatologi Dan Geofisika</a:t>
            </a:r>
            <a:endParaRPr lang="id-ID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719</Words>
  <Application>Microsoft Office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Antisipasi Gempabumi </vt:lpstr>
      <vt:lpstr>Penyebab  Terjadi Gempabumi </vt:lpstr>
      <vt:lpstr>Apa Yang Harus Dilakukan SEBELUM, SESAAT, SESUDAH Gempabumi </vt:lpstr>
      <vt:lpstr>Sebelum Terjadi Gempabumi </vt:lpstr>
      <vt:lpstr>Slide 5</vt:lpstr>
      <vt:lpstr>Slide 6</vt:lpstr>
      <vt:lpstr>Slide 7</vt:lpstr>
      <vt:lpstr>Slide 8</vt:lpstr>
      <vt:lpstr>SesaatTerjadi Gempabumi </vt:lpstr>
      <vt:lpstr>Slide 10</vt:lpstr>
      <vt:lpstr>Slide 11</vt:lpstr>
      <vt:lpstr>Slide 12</vt:lpstr>
      <vt:lpstr>Slide 13</vt:lpstr>
      <vt:lpstr>SetelahTerjadi Gempabumi 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Antisipasi Gempabumi</dc:title>
  <dc:creator>Acer</dc:creator>
  <cp:lastModifiedBy>Pusdalops2</cp:lastModifiedBy>
  <cp:revision>22</cp:revision>
  <dcterms:created xsi:type="dcterms:W3CDTF">2022-08-02T08:01:44Z</dcterms:created>
  <dcterms:modified xsi:type="dcterms:W3CDTF">2022-09-30T04:29:54Z</dcterms:modified>
</cp:coreProperties>
</file>